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</p:sldIdLst>
  <p:sldSz cy="6858000" cx="9144000"/>
  <p:notesSz cx="6858000" cy="9180500"/>
  <p:embeddedFontLst>
    <p:embeddedFont>
      <p:font typeface="Arial Black"/>
      <p:regular r:id="rId90"/>
    </p:embeddedFont>
    <p:embeddedFont>
      <p:font typeface="Erica One"/>
      <p:regular r:id="rId9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C78518E-B331-4698-9DC7-A48CCA015D62}">
  <a:tblStyle styleId="{7C78518E-B331-4698-9DC7-A48CCA015D62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slide" Target="slides/slide82.xml"/><Relationship Id="rId43" Type="http://schemas.openxmlformats.org/officeDocument/2006/relationships/slide" Target="slides/slide37.xml"/><Relationship Id="rId87" Type="http://schemas.openxmlformats.org/officeDocument/2006/relationships/slide" Target="slides/slide8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notesMaster" Target="notesMasters/notesMaster.xml"/><Relationship Id="rId6" Type="http://schemas.openxmlformats.org/officeDocument/2006/relationships/slide" Target="slides/slide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EricaOne-regular.fntdata"/><Relationship Id="rId90" Type="http://schemas.openxmlformats.org/officeDocument/2006/relationships/font" Target="fonts/ArialBlack-regular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720136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720136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7" name="Shape 58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3" name="Shape 593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1" name="Shape 61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6" name="Shape 616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7" name="Shape 637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60862"/>
            <a:ext cx="5486399" cy="413067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35062" y="688975"/>
            <a:ext cx="4587874" cy="3441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6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Shape 8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32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4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  <a:defRPr b="1" i="0" sz="20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sz="16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sz="14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sz="12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sz="10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sz="10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sz="10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sz="10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sz="10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sz="1000"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sz="16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sz="14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sz="12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sz="10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sz="10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sz="10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sz="10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sz="10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sz="1000"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97" name="Shape 97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 sz="60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imes New Roman"/>
              <a:buNone/>
              <a:defRPr sz="2400"/>
            </a:lvl1pPr>
            <a:lvl2pPr indent="0" lvl="1" marL="457200" rtl="0">
              <a:spcBef>
                <a:spcPts val="0"/>
              </a:spcBef>
              <a:buFont typeface="Times New Roman"/>
              <a:buNone/>
              <a:defRPr sz="2000"/>
            </a:lvl2pPr>
            <a:lvl3pPr indent="0" lvl="2" marL="914400" rtl="0">
              <a:spcBef>
                <a:spcPts val="0"/>
              </a:spcBef>
              <a:buFont typeface="Times New Roman"/>
              <a:buNone/>
              <a:defRPr sz="1800"/>
            </a:lvl3pPr>
            <a:lvl4pPr indent="0" lvl="3" marL="1371600" rtl="0">
              <a:spcBef>
                <a:spcPts val="0"/>
              </a:spcBef>
              <a:buFont typeface="Times New Roman"/>
              <a:buNone/>
              <a:defRPr sz="1600"/>
            </a:lvl4pPr>
            <a:lvl5pPr indent="0" lvl="4" marL="1828800" rtl="0">
              <a:spcBef>
                <a:spcPts val="0"/>
              </a:spcBef>
              <a:buFont typeface="Times New Roman"/>
              <a:buNone/>
              <a:defRPr sz="1600"/>
            </a:lvl5pPr>
            <a:lvl6pPr indent="0" lvl="5" marL="2286000" rtl="0">
              <a:spcBef>
                <a:spcPts val="0"/>
              </a:spcBef>
              <a:buFont typeface="Times New Roman"/>
              <a:buNone/>
              <a:defRPr sz="1600"/>
            </a:lvl6pPr>
            <a:lvl7pPr indent="0" lvl="6" marL="2743200" rtl="0">
              <a:spcBef>
                <a:spcPts val="0"/>
              </a:spcBef>
              <a:buFont typeface="Times New Roman"/>
              <a:buNone/>
              <a:defRPr sz="1600"/>
            </a:lvl7pPr>
            <a:lvl8pPr indent="0" lvl="7" marL="3200400" rtl="0">
              <a:spcBef>
                <a:spcPts val="0"/>
              </a:spcBef>
              <a:buFont typeface="Times New Roman"/>
              <a:buNone/>
              <a:defRPr sz="1600"/>
            </a:lvl8pPr>
            <a:lvl9pPr indent="0" lvl="8" marL="3657600" rtl="0">
              <a:spcBef>
                <a:spcPts val="0"/>
              </a:spcBef>
              <a:buFont typeface="Times New Roman"/>
              <a:buNone/>
              <a:defRPr sz="1600"/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, Content, and 2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x="4648200" y="41148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648200" y="19812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4648200" y="4114800"/>
            <a:ext cx="380999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C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def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g"/><Relationship Id="rId4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2.jpg"/><Relationship Id="rId5" Type="http://schemas.openxmlformats.org/officeDocument/2006/relationships/image" Target="../media/image0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Relationship Id="rId4" Type="http://schemas.openxmlformats.org/officeDocument/2006/relationships/image" Target="../media/image3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jpg"/><Relationship Id="rId4" Type="http://schemas.openxmlformats.org/officeDocument/2006/relationships/image" Target="../media/image4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jpg"/><Relationship Id="rId4" Type="http://schemas.openxmlformats.org/officeDocument/2006/relationships/image" Target="../media/image47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6.jpg"/><Relationship Id="rId5" Type="http://schemas.openxmlformats.org/officeDocument/2006/relationships/image" Target="../media/image05.jpg"/><Relationship Id="rId6" Type="http://schemas.openxmlformats.org/officeDocument/2006/relationships/image" Target="../media/image04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9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52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5.jpg"/><Relationship Id="rId4" Type="http://schemas.openxmlformats.org/officeDocument/2006/relationships/image" Target="../media/image57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56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jpg"/><Relationship Id="rId4" Type="http://schemas.openxmlformats.org/officeDocument/2006/relationships/image" Target="../media/image15.png"/><Relationship Id="rId5" Type="http://schemas.openxmlformats.org/officeDocument/2006/relationships/image" Target="../media/image08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0" y="2514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and Bases </a:t>
            </a:r>
            <a:br>
              <a:rPr b="0" i="0" lang="en-US" sz="8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-152400" y="-2286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66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04800" y="990600"/>
            <a:ext cx="8534399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Taste Sour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993300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rgbClr val="99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electrolytes which means acids conduct electricity when dissolved in water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600" u="none" cap="none" strike="noStrike">
              <a:solidFill>
                <a:srgbClr val="99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CC6600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 with metals to produce H</a:t>
            </a:r>
            <a:r>
              <a:rPr b="1" baseline="-25000" i="0" lang="en-US" sz="32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32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with carbonates to produce CO</a:t>
            </a:r>
            <a:r>
              <a:rPr b="1" baseline="-25000" i="0" lang="en-US" sz="3200" u="none" cap="none" strike="noStrike">
                <a:solidFill>
                  <a:srgbClr val="CC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600" u="none" cap="none" strike="noStrike">
              <a:solidFill>
                <a:srgbClr val="CC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 litmus paper red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CC0066"/>
              </a:buClr>
              <a:buSzPct val="100000"/>
              <a:buFont typeface="Times New Roman"/>
              <a:buChar char="•"/>
            </a:pPr>
            <a:r>
              <a:rPr b="1" i="0" lang="en-US" sz="3200" u="none" cap="none" strike="noStrike">
                <a:solidFill>
                  <a:srgbClr val="CC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 pH less than 7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rgbClr val="CC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Times New Roman"/>
              <a:buChar char="•"/>
            </a:pPr>
            <a:r>
              <a:rPr b="1" i="0" lang="en-US" sz="3600" u="none" cap="none" strike="noStrik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Formulas that usually begins with an “H”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8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all acids equally dangerous?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228600" y="1828800"/>
            <a:ext cx="8915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dangerous an acid is depends on the acid’s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 which is measured by the ease with which the acid disassociates / releases H</a:t>
            </a:r>
            <a:r>
              <a:rPr b="1" baseline="30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 of the acid which is a measure of the amount of acid per volume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152400" y="152400"/>
            <a:ext cx="4876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8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Bases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228600" y="1447800"/>
            <a:ext cx="89154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Taste Bitter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Feel slippery Ex: </a:t>
            </a:r>
            <a:r>
              <a:rPr b="0" i="0" lang="en-US" sz="3600" u="none" cap="none" strike="noStrik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Soap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conduct electricity when dissolved in water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rgbClr val="66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 litmus paper blue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0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 pH greater than 7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381000" y="1295400"/>
            <a:ext cx="8610599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125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Bases release OH</a:t>
            </a:r>
            <a:r>
              <a:rPr b="0" baseline="3000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ions </a:t>
            </a:r>
            <a:r>
              <a:rPr b="1" i="0" lang="en-US" sz="3200" u="sng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mixed with water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“OH” must be able to disassociate from the rest of the molecule  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(Arrhenius Definition)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6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 H</a:t>
            </a:r>
            <a:r>
              <a:rPr b="0" baseline="3000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ions (protons).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(Brønsted-Lowry Definition)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Donate a lone pair of electrons (Lewis Definition)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533400" y="228600"/>
            <a:ext cx="81533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Times New Roman"/>
              <a:buNone/>
            </a:pPr>
            <a:r>
              <a:rPr b="1" i="0" lang="en-US" sz="4800" u="sng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Definitions of Bases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762000" y="838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of Bases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67000"/>
            <a:ext cx="4190999" cy="41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2667000"/>
            <a:ext cx="4043362" cy="41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0" y="2667000"/>
            <a:ext cx="3809999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Ammonium hydroxide called “Ammonia” is also used as a cleaning agent.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Sodium hydroxide known as lye is used in the manufacture of soap, rayon, and paper.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Calcium hydroxide, commonly known as lime, is used in the preparation of plaster and mortar.  </a:t>
            </a:r>
          </a:p>
        </p:txBody>
      </p:sp>
      <p:pic>
        <p:nvPicPr>
          <p:cNvPr id="212" name="Shape 2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3810000"/>
            <a:ext cx="3809999" cy="263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2286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8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bases dangerous?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228600" y="1447800"/>
            <a:ext cx="8915400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Bases can be dangerous as well, but it again depends on…..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 which is measured by the ease with which the base disassociates to release OH</a:t>
            </a:r>
            <a:r>
              <a:rPr b="1" baseline="30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accepts H</a:t>
            </a:r>
            <a:r>
              <a:rPr b="1" baseline="30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 of the base which is a measure of the amount of base per volume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2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 Acids / Bases from a Chemical Formula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0" y="1143000"/>
            <a:ext cx="8763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Char char="•"/>
            </a:pPr>
            <a:r>
              <a:rPr b="0" i="0" lang="en-US" sz="36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ct val="112500"/>
              <a:buFont typeface="Times New Roman"/>
              <a:buChar char="–"/>
            </a:pP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have a hydrogen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(the formula will usually start with hydrogen except 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Carboxylic Acids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Char char="–"/>
            </a:pPr>
            <a:r>
              <a:rPr b="0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Ionic-like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-Look for a hydrogen with a halogen or polyatomic ion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Char char="–"/>
            </a:pP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 Hydroxide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have an </a:t>
            </a:r>
            <a:r>
              <a:rPr b="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Amine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Group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304800" y="457200"/>
            <a:ext cx="8534399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any of these Acids or Bases?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HBr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Ca(OH)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baseline="-2500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4724400" y="3581400"/>
            <a:ext cx="3962399" cy="1223961"/>
          </a:xfrm>
          <a:prstGeom prst="rect">
            <a:avLst/>
          </a:prstGeom>
          <a:solidFill>
            <a:srgbClr val="FF99CC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2800" u="sng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_____________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ic Acid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 Black"/>
              <a:buNone/>
            </a:pPr>
            <a:r>
              <a:rPr b="1" i="0" lang="en-US" sz="2800" u="sng" cap="none" strike="noStrike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Nitr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ic Acid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4648200" y="1295400"/>
            <a:ext cx="4114800" cy="1223961"/>
          </a:xfrm>
          <a:prstGeom prst="rect">
            <a:avLst/>
          </a:prstGeom>
          <a:solidFill>
            <a:srgbClr val="FF99CC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Hydro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______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ic Acid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Hydro</a:t>
            </a:r>
            <a:r>
              <a:rPr b="1" i="0" lang="en-US" sz="2800" u="sng" cap="none" strike="noStrike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fluor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ic Acid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5486400" y="5257800"/>
            <a:ext cx="3429000" cy="1284287"/>
          </a:xfrm>
          <a:prstGeom prst="rect">
            <a:avLst/>
          </a:prstGeom>
          <a:solidFill>
            <a:srgbClr val="FF99CC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 Black"/>
              <a:buNone/>
            </a:pPr>
            <a:r>
              <a:rPr b="0" i="0" lang="en-US" sz="3200" u="none" cap="none" strike="noStrike">
                <a:solidFill>
                  <a:srgbClr val="0033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_____ous acid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 Black"/>
              <a:buNone/>
            </a:pPr>
            <a:r>
              <a:rPr b="1" i="0" lang="en-US" sz="2800" u="sng" cap="none" strike="noStrike">
                <a:solidFill>
                  <a:srgbClr val="0000CC"/>
                </a:solidFill>
                <a:latin typeface="Arial Black"/>
                <a:ea typeface="Arial Black"/>
                <a:cs typeface="Arial Black"/>
                <a:sym typeface="Arial Black"/>
              </a:rPr>
              <a:t>Nitr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ous Acid</a:t>
            </a:r>
          </a:p>
        </p:txBody>
      </p:sp>
      <p:cxnSp>
        <p:nvCxnSpPr>
          <p:cNvPr id="237" name="Shape 237"/>
          <p:cNvCxnSpPr/>
          <p:nvPr/>
        </p:nvCxnSpPr>
        <p:spPr>
          <a:xfrm>
            <a:off x="1905000" y="5867400"/>
            <a:ext cx="3657600" cy="0"/>
          </a:xfrm>
          <a:prstGeom prst="straightConnector1">
            <a:avLst/>
          </a:prstGeom>
          <a:noFill/>
          <a:ln cap="flat" cmpd="sng" w="12065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238" name="Shape 238"/>
          <p:cNvCxnSpPr/>
          <p:nvPr/>
        </p:nvCxnSpPr>
        <p:spPr>
          <a:xfrm>
            <a:off x="1905000" y="3886200"/>
            <a:ext cx="2819400" cy="0"/>
          </a:xfrm>
          <a:prstGeom prst="straightConnector1">
            <a:avLst/>
          </a:prstGeom>
          <a:noFill/>
          <a:ln cap="flat" cmpd="sng" w="12065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39" name="Shape 239"/>
          <p:cNvSpPr txBox="1"/>
          <p:nvPr/>
        </p:nvSpPr>
        <p:spPr>
          <a:xfrm>
            <a:off x="304800" y="3276600"/>
            <a:ext cx="3048000" cy="1528762"/>
          </a:xfrm>
          <a:prstGeom prst="rect">
            <a:avLst/>
          </a:prstGeom>
          <a:solidFill>
            <a:srgbClr val="00FFFF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-ate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Like H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NO</a:t>
            </a:r>
            <a:r>
              <a:rPr b="0" baseline="-25000" i="0" lang="en-US" sz="3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04800" y="5105400"/>
            <a:ext cx="3809999" cy="1528762"/>
          </a:xfrm>
          <a:prstGeom prst="rect">
            <a:avLst/>
          </a:prstGeom>
          <a:solidFill>
            <a:srgbClr val="00FFFF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rgbClr val="003300"/>
                </a:solidFill>
                <a:latin typeface="Arial Black"/>
                <a:ea typeface="Arial Black"/>
                <a:cs typeface="Arial Black"/>
                <a:sym typeface="Arial Black"/>
              </a:rPr>
              <a:t>-ite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Like H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NO</a:t>
            </a:r>
            <a:r>
              <a:rPr b="0" baseline="-25000" i="0" lang="en-US" sz="3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04800" y="1295400"/>
            <a:ext cx="3352799" cy="1528762"/>
          </a:xfrm>
          <a:prstGeom prst="rect">
            <a:avLst/>
          </a:prstGeom>
          <a:solidFill>
            <a:srgbClr val="00FFFF"/>
          </a:solidFill>
          <a:ln cap="flat" cmpd="sng" w="635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-ide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Like H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F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3733800" y="2057400"/>
            <a:ext cx="990599" cy="0"/>
          </a:xfrm>
          <a:prstGeom prst="straightConnector1">
            <a:avLst/>
          </a:prstGeom>
          <a:noFill/>
          <a:ln cap="flat" cmpd="sng" w="12065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43" name="Shape 243"/>
          <p:cNvSpPr txBox="1"/>
          <p:nvPr>
            <p:ph type="title"/>
          </p:nvPr>
        </p:nvSpPr>
        <p:spPr>
          <a:xfrm>
            <a:off x="0" y="-3810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Acid’s Name from Anion Part of Acid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ctrTitle"/>
          </p:nvPr>
        </p:nvSpPr>
        <p:spPr>
          <a:xfrm>
            <a:off x="304800" y="1752600"/>
            <a:ext cx="853439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b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66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Nomenclature</a:t>
            </a:r>
            <a:br>
              <a:rPr b="0" i="0" lang="en-US" sz="66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Special Naming for </a:t>
            </a:r>
            <a:r>
              <a:rPr b="1" i="0" lang="en-US" sz="6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 Hydroxides</a:t>
            </a:r>
            <a:r>
              <a:rPr b="0" i="0" lang="en-US" sz="66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304800" y="1676400"/>
            <a:ext cx="84582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release H</a:t>
            </a:r>
            <a:r>
              <a:rPr b="0" baseline="3000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ions </a:t>
            </a:r>
            <a:r>
              <a:rPr b="1" i="0" lang="en-US" sz="3200" u="sng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mixed with water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The hydrogen in the formula must be an acidic hydrogen which means it can be released (disassociate) as a H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(Arrhenius Definition)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donate H</a:t>
            </a:r>
            <a:r>
              <a:rPr b="0" baseline="3000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ions (protons). </a:t>
            </a:r>
            <a:r>
              <a:rPr b="0" i="0" lang="en-US" sz="32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(Brønsted-Lowry Definition)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 electron pairs (Lewis Definition)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914400" y="228600"/>
            <a:ext cx="7467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Times New Roman"/>
              <a:buNone/>
            </a:pPr>
            <a:r>
              <a:rPr b="1" i="0" lang="en-US" sz="6000" u="sng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Definitions of Acids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ctrTitle"/>
          </p:nvPr>
        </p:nvSpPr>
        <p:spPr>
          <a:xfrm>
            <a:off x="304800" y="1905000"/>
            <a:ext cx="8534399" cy="169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6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Additional Categories of Acids and Bases</a:t>
            </a:r>
          </a:p>
        </p:txBody>
      </p:sp>
      <p:sp>
        <p:nvSpPr>
          <p:cNvPr id="254" name="Shape 25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ctrTitle"/>
          </p:nvPr>
        </p:nvSpPr>
        <p:spPr>
          <a:xfrm>
            <a:off x="228600" y="228600"/>
            <a:ext cx="8686800" cy="1771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Carboxylic Acids have an </a:t>
            </a:r>
            <a:b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-COOH Group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752600"/>
            <a:ext cx="5845175" cy="468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Amines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(R-NH</a:t>
            </a:r>
            <a:r>
              <a:rPr b="1" baseline="-2500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are Bases</a:t>
            </a:r>
          </a:p>
        </p:txBody>
      </p:sp>
      <p:pic>
        <p:nvPicPr>
          <p:cNvPr id="266" name="Shape 2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676400"/>
            <a:ext cx="5867400" cy="486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Shape 2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04800"/>
            <a:ext cx="6342061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Shape 273"/>
          <p:cNvGrpSpPr/>
          <p:nvPr/>
        </p:nvGrpSpPr>
        <p:grpSpPr>
          <a:xfrm>
            <a:off x="5638800" y="685800"/>
            <a:ext cx="3505199" cy="5137150"/>
            <a:chOff x="5638800" y="685800"/>
            <a:chExt cx="3505199" cy="5137150"/>
          </a:xfrm>
        </p:grpSpPr>
        <p:sp>
          <p:nvSpPr>
            <p:cNvPr id="274" name="Shape 274"/>
            <p:cNvSpPr/>
            <p:nvPr/>
          </p:nvSpPr>
          <p:spPr>
            <a:xfrm>
              <a:off x="5638800" y="685800"/>
              <a:ext cx="2819400" cy="3276600"/>
            </a:xfrm>
            <a:prstGeom prst="ellipse">
              <a:avLst/>
            </a:prstGeom>
            <a:noFill/>
            <a:ln cap="flat" cmpd="sng" w="127000">
              <a:solidFill>
                <a:srgbClr val="0066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6705600" y="4267200"/>
              <a:ext cx="2438399" cy="155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FF"/>
                </a:buClr>
                <a:buSzPct val="25000"/>
                <a:buFont typeface="Times New Roman"/>
                <a:buNone/>
              </a:pPr>
              <a:r>
                <a:rPr b="1" i="0" lang="en-US" sz="4800" u="none" cap="none" strike="noStrike">
                  <a:solidFill>
                    <a:srgbClr val="0066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AMINE BASE</a:t>
              </a:r>
            </a:p>
          </p:txBody>
        </p:sp>
      </p:grpSp>
      <p:grpSp>
        <p:nvGrpSpPr>
          <p:cNvPr id="276" name="Shape 276"/>
          <p:cNvGrpSpPr/>
          <p:nvPr/>
        </p:nvGrpSpPr>
        <p:grpSpPr>
          <a:xfrm>
            <a:off x="0" y="685800"/>
            <a:ext cx="4495800" cy="5137150"/>
            <a:chOff x="0" y="685800"/>
            <a:chExt cx="4495800" cy="5137150"/>
          </a:xfrm>
        </p:grpSpPr>
        <p:sp>
          <p:nvSpPr>
            <p:cNvPr id="277" name="Shape 277"/>
            <p:cNvSpPr/>
            <p:nvPr/>
          </p:nvSpPr>
          <p:spPr>
            <a:xfrm>
              <a:off x="1066800" y="685800"/>
              <a:ext cx="2819400" cy="3276600"/>
            </a:xfrm>
            <a:prstGeom prst="ellipse">
              <a:avLst/>
            </a:prstGeom>
            <a:noFill/>
            <a:ln cap="flat" cmpd="sng" w="127000">
              <a:solidFill>
                <a:srgbClr val="FF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0" y="4267200"/>
              <a:ext cx="4495800" cy="1555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Times New Roman"/>
                <a:buNone/>
              </a:pPr>
              <a:r>
                <a:rPr b="1" i="0" lang="en-US" sz="48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CARBOXYLIC ACID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-1219200"/>
            <a:ext cx="7966074" cy="906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lt1"/>
          </a:solidFill>
          <a:ln cap="flat" cmpd="sng" w="1270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AMINO</a:t>
            </a:r>
            <a:r>
              <a:rPr b="1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ctrTitle"/>
          </p:nvPr>
        </p:nvSpPr>
        <p:spPr>
          <a:xfrm>
            <a:off x="0" y="1828800"/>
            <a:ext cx="9144000" cy="2609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an Amine (-NH</a:t>
            </a:r>
            <a:r>
              <a:rPr b="0" baseline="-2500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be classified as a Base? </a:t>
            </a:r>
            <a:b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have heard that water is sometime thought of as an acid and sometimes as a base?  How is that possible?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CC0000"/>
            </a:gs>
            <a:gs pos="100000">
              <a:schemeClr val="accent2"/>
            </a:gs>
          </a:gsLst>
          <a:lin ang="5400000" scaled="0"/>
        </a:gra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81000" y="1600200"/>
            <a:ext cx="8381999" cy="2209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Acid-Base Reactions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6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 Rxns </a:t>
            </a:r>
            <a:br>
              <a:rPr b="0" i="0" lang="en-US" sz="6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6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Acid &amp; Metal Hydroxide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304800" y="2209800"/>
            <a:ext cx="8839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HF + KOH →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+ Ca(OH)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LiOH →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Ba(OH)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Al(OH)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HNO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NaOH + H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</a:t>
            </a:r>
            <a:r>
              <a:rPr b="0" baseline="-2500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0" y="0"/>
            <a:ext cx="9144000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 are always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salt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water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KF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H(OH)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H(OH)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0" baseline="-2500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</a:t>
            </a:r>
            <a:r>
              <a:rPr b="0" baseline="-2500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</a:t>
            </a:r>
            <a:r>
              <a:rPr b="0" baseline="-2500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</a:t>
            </a:r>
            <a:r>
              <a:rPr b="0" i="0" lang="en-US" sz="40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H(OH)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baseline="-2500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H(OH)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Al(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baseline="-2500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Al(NO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 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H(OH)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</a:t>
            </a:r>
            <a:r>
              <a:rPr b="0" baseline="-25000" i="0" lang="en-US" sz="3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baseline="-2500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 </a:t>
            </a:r>
            <a:r>
              <a:rPr b="0" i="0" lang="en-US" sz="3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H(OH)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Neutralization Reactions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5334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Digestion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905000"/>
            <a:ext cx="5410200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00" lIns="38075" rIns="38075" tIns="9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6" name="Shape 3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6934199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6629400" y="5029200"/>
            <a:ext cx="228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H</a:t>
            </a:r>
            <a:r>
              <a:rPr b="1" baseline="-2500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Condensation Reaction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9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Kevlar</a:t>
            </a:r>
          </a:p>
        </p:txBody>
      </p:sp>
      <p:pic>
        <p:nvPicPr>
          <p:cNvPr id="324" name="Shape 3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38400"/>
            <a:ext cx="9448800" cy="2833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0" name="Shape 3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>
            <p:ph type="ctrTitle"/>
          </p:nvPr>
        </p:nvSpPr>
        <p:spPr>
          <a:xfrm>
            <a:off x="304800" y="533400"/>
            <a:ext cx="8610599" cy="1543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– Making Nylon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Times New Roman"/>
              <a:buNone/>
            </a:pPr>
            <a:r>
              <a:rPr b="0" i="0" lang="en-US" sz="4400" u="sng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Neutralization of Acid with Carbonate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152400" y="1371600"/>
            <a:ext cx="8839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 are Salt, Water &amp; Carbon Dioxide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____K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 CaCO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_____ HCl →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 Na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_____ HCl →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 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_____ NaHCO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04800" y="3810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8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Reactions of Acids with Metals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228600" y="1676400"/>
            <a:ext cx="85343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 + HBr →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 + H</a:t>
            </a:r>
            <a:r>
              <a:rPr b="1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1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		Use Fe</a:t>
            </a:r>
            <a:r>
              <a:rPr b="1" baseline="30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3+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  +  HCl  →		Use Cu</a:t>
            </a:r>
            <a:r>
              <a:rPr b="1" baseline="30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2+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96399" cy="691991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>
            <p:ph type="ctrTitle"/>
          </p:nvPr>
        </p:nvSpPr>
        <p:spPr>
          <a:xfrm>
            <a:off x="685800" y="762000"/>
            <a:ext cx="807719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99"/>
              </a:buClr>
              <a:buSzPct val="25000"/>
              <a:buFont typeface="Times New Roman"/>
              <a:buNone/>
            </a:pPr>
            <a:r>
              <a:rPr b="1" i="0" lang="en-US" sz="8800" u="none" cap="none" strike="noStrike">
                <a:solidFill>
                  <a:srgbClr val="99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Pollution</a:t>
            </a:r>
          </a:p>
        </p:txBody>
      </p:sp>
      <p:sp>
        <p:nvSpPr>
          <p:cNvPr id="355" name="Shape 35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>
            <p:ph type="ctrTitle"/>
          </p:nvPr>
        </p:nvSpPr>
        <p:spPr>
          <a:xfrm>
            <a:off x="0" y="685800"/>
            <a:ext cx="9144000" cy="2914649"/>
          </a:xfrm>
          <a:prstGeom prst="rect">
            <a:avLst/>
          </a:prstGeom>
          <a:solidFill>
            <a:srgbClr val="99CCFF">
              <a:alpha val="6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Erica One"/>
              <a:buNone/>
            </a:pPr>
            <a:r>
              <a:rPr b="0" i="0" lang="en-US" sz="6000" u="none" cap="none" strike="noStrike">
                <a:solidFill>
                  <a:srgbClr val="FF0000"/>
                </a:solidFill>
                <a:latin typeface="Erica One"/>
                <a:ea typeface="Erica One"/>
                <a:cs typeface="Erica One"/>
                <a:sym typeface="Erica One"/>
              </a:rPr>
              <a:t>ACID RAIN</a:t>
            </a:r>
            <a:r>
              <a:rPr b="0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6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ITS PREVENTION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0" y="304800"/>
            <a:ext cx="91440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1" i="0" lang="en-US" sz="7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Fossil Fuels Contain Sulfur and Air Contains Nitrogen: Burning Fossil Fuels creates NO</a:t>
            </a:r>
            <a:r>
              <a:rPr b="1" baseline="-25000" i="0" lang="en-US" sz="7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1" i="0" lang="en-US" sz="7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SO</a:t>
            </a:r>
            <a:r>
              <a:rPr b="1" baseline="-25000" i="0" lang="en-US" sz="7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1" i="0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4" name="Shape 37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720975"/>
            <a:ext cx="3814762" cy="263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can be used as an Electrolyte</a:t>
            </a:r>
          </a:p>
        </p:txBody>
      </p:sp>
      <p:pic>
        <p:nvPicPr>
          <p:cNvPr id="137" name="Shape 1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14300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143000"/>
            <a:ext cx="2819400" cy="275748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304800" y="4495800"/>
            <a:ext cx="46481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are important for production of some polymers</a:t>
            </a:r>
          </a:p>
        </p:txBody>
      </p:sp>
      <p:pic>
        <p:nvPicPr>
          <p:cNvPr id="140" name="Shape 140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2600" y="4038600"/>
            <a:ext cx="2598737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ctrTitle"/>
          </p:nvPr>
        </p:nvSpPr>
        <p:spPr>
          <a:xfrm>
            <a:off x="304800" y="1219200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Damage</a:t>
            </a:r>
            <a:b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Caused by NO</a:t>
            </a:r>
            <a:r>
              <a:rPr b="0" baseline="-2500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SO</a:t>
            </a:r>
            <a:r>
              <a:rPr b="0" baseline="-2500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581400"/>
            <a:ext cx="4400550" cy="2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3581400"/>
            <a:ext cx="4246562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/>
          <p:nvPr>
            <p:ph type="ctr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2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acid rain is produced in the atmosphere</a:t>
            </a:r>
            <a:b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→ H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→ H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b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HNO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b="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+HNO</a:t>
            </a:r>
            <a:r>
              <a:rPr b="0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6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9" name="Shape 3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590800"/>
            <a:ext cx="3809999" cy="294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0" y="990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br>
              <a:rPr b="0" i="0" lang="en-US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304800" y="2057400"/>
            <a:ext cx="8686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Weakens or Kills Vegetation by adjusting the soil or waters pH and preventing the absorption of nutrients.  This can happen both on land and in water.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900" u="none" cap="none" strike="noStrik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food kills animal life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900" u="none" cap="none" strike="noStrike">
              <a:solidFill>
                <a:srgbClr val="66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Corrodes metals &amp; carbonates (limestone &amp; marble)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000" u="none" cap="none" strike="noStrike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Reduces visibility (Smog)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000" u="none" cap="none" strike="noStrik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incidents of asthma and respiratory illnesses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0" y="228600"/>
            <a:ext cx="91440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WS – Acid Rain</a:t>
            </a:r>
            <a:br>
              <a:rPr b="1" i="0" lang="en-US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negative impacts of acid rain?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ctrTitle"/>
          </p:nvPr>
        </p:nvSpPr>
        <p:spPr>
          <a:xfrm>
            <a:off x="381000" y="304800"/>
            <a:ext cx="8534399" cy="2133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lakes with limestone bottoms or </a:t>
            </a:r>
            <a:r>
              <a:rPr b="1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limestone (CaCO</a:t>
            </a:r>
            <a:r>
              <a:rPr b="1" baseline="-25000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sides resist acid rain better than </a:t>
            </a:r>
            <a:r>
              <a:rPr b="1" i="0" lang="en-US" sz="44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Granite (SiO</a:t>
            </a:r>
            <a:r>
              <a:rPr b="1" baseline="-25000" i="0" lang="en-US" sz="44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4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other stones?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0" y="3286125"/>
            <a:ext cx="4762499" cy="357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76600"/>
            <a:ext cx="4419599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– Acid Rain</a:t>
            </a:r>
          </a:p>
        </p:txBody>
      </p:sp>
      <p:sp>
        <p:nvSpPr>
          <p:cNvPr id="420" name="Shape 42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ctrTitle"/>
          </p:nvPr>
        </p:nvSpPr>
        <p:spPr>
          <a:xfrm>
            <a:off x="0" y="0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66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– Making Smog</a:t>
            </a: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92225"/>
            <a:ext cx="7772400" cy="547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ctrTitle"/>
          </p:nvPr>
        </p:nvSpPr>
        <p:spPr>
          <a:xfrm>
            <a:off x="381000" y="457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you reduce Smog?</a:t>
            </a:r>
          </a:p>
        </p:txBody>
      </p:sp>
      <p:sp>
        <p:nvSpPr>
          <p:cNvPr id="432" name="Shape 432"/>
          <p:cNvSpPr txBox="1"/>
          <p:nvPr>
            <p:ph idx="1" type="subTitle"/>
          </p:nvPr>
        </p:nvSpPr>
        <p:spPr>
          <a:xfrm>
            <a:off x="381000" y="2514600"/>
            <a:ext cx="8381999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8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Fume Scrubbing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8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Demo and Presentation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6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Shape 43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/>
          <p:nvPr/>
        </p:nvSpPr>
        <p:spPr>
          <a:xfrm>
            <a:off x="2743200" y="304800"/>
            <a:ext cx="6400799" cy="1098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Fume Scrubbing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ctrTitle"/>
          </p:nvPr>
        </p:nvSpPr>
        <p:spPr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1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Cleaning </a:t>
            </a:r>
          </a:p>
        </p:txBody>
      </p:sp>
      <p:sp>
        <p:nvSpPr>
          <p:cNvPr id="146" name="Shape 146"/>
          <p:cNvSpPr txBox="1"/>
          <p:nvPr>
            <p:ph idx="1" type="subTitle"/>
          </p:nvPr>
        </p:nvSpPr>
        <p:spPr>
          <a:xfrm>
            <a:off x="152400" y="5105400"/>
            <a:ext cx="8686800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Metals – Pickling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Masonary - Etching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676400"/>
            <a:ext cx="4724400" cy="346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Horizontal Packed Bed</a:t>
            </a:r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57400"/>
            <a:ext cx="9144000" cy="475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0"/>
            <a:ext cx="5538787" cy="681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ctrTitle"/>
          </p:nvPr>
        </p:nvSpPr>
        <p:spPr>
          <a:xfrm>
            <a:off x="0" y="2895600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DEMONSTRATION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→ HNO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NaOH →NaNO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NaOH →  NaNO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b="0" baseline="-25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ctrTitle"/>
          </p:nvPr>
        </p:nvSpPr>
        <p:spPr>
          <a:xfrm>
            <a:off x="381000" y="1676400"/>
            <a:ext cx="8381999" cy="1924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– </a:t>
            </a:r>
            <a:r>
              <a:rPr b="0" i="0" lang="en-US" sz="72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b="0" i="0" lang="en-US" sz="72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Reclamation</a:t>
            </a:r>
            <a:r>
              <a:rPr b="0" i="0" lang="en-US" sz="7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 an Acidic Pond</a:t>
            </a: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ctrTitle"/>
          </p:nvPr>
        </p:nvSpPr>
        <p:spPr>
          <a:xfrm>
            <a:off x="0" y="1066800"/>
            <a:ext cx="9144000" cy="1924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Assume that we have a pond that has been damaged by acid rain.  We would like to remediate the situation (fix the pond) how do we do it?</a:t>
            </a:r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9237"/>
            <a:ext cx="9144000" cy="279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 You’re an</a:t>
            </a:r>
            <a:br>
              <a:rPr b="1" i="0" lang="en-US" sz="4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Environmental Engineer</a:t>
            </a:r>
          </a:p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304800" y="1981200"/>
            <a:ext cx="4724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job is to remediate a pond that has been damaged by acid rain.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you do it?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5" name="Shape 4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286000"/>
            <a:ext cx="3673475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ctrTitle"/>
          </p:nvPr>
        </p:nvSpPr>
        <p:spPr>
          <a:xfrm>
            <a:off x="152400" y="2130425"/>
            <a:ext cx="883919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acid in the pond water will need to be neutralized with a base.  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you can perform the neutralization the amount of acid to be neutralized will need to be known.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ctrTitle"/>
          </p:nvPr>
        </p:nvSpPr>
        <p:spPr>
          <a:xfrm>
            <a:off x="304800" y="304800"/>
            <a:ext cx="8534399" cy="2076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determine the concentration of acid in the pond we will do a </a:t>
            </a:r>
            <a:r>
              <a:rPr b="1" i="0" lang="en-US" sz="40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</a:p>
        </p:txBody>
      </p:sp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438400"/>
            <a:ext cx="5333999" cy="380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438400"/>
            <a:ext cx="2609849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type="ctrTitle"/>
          </p:nvPr>
        </p:nvSpPr>
        <p:spPr>
          <a:xfrm>
            <a:off x="0" y="457200"/>
            <a:ext cx="9144000" cy="1619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chemistry, </a:t>
            </a:r>
            <a:r>
              <a:rPr b="1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measure of how much of a given substance there is mixed with another substance. </a:t>
            </a:r>
          </a:p>
        </p:txBody>
      </p:sp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2590800"/>
            <a:ext cx="4876799" cy="39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ctrTitle"/>
          </p:nvPr>
        </p:nvSpPr>
        <p:spPr>
          <a:xfrm>
            <a:off x="152400" y="609600"/>
            <a:ext cx="8763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Concentrations can be measured as a </a:t>
            </a:r>
            <a:r>
              <a:rPr b="1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MOLARITY</a:t>
            </a:r>
          </a:p>
        </p:txBody>
      </p:sp>
      <p:sp>
        <p:nvSpPr>
          <p:cNvPr id="499" name="Shape 499"/>
          <p:cNvSpPr txBox="1"/>
          <p:nvPr>
            <p:ph idx="1" type="subTitle"/>
          </p:nvPr>
        </p:nvSpPr>
        <p:spPr>
          <a:xfrm>
            <a:off x="0" y="2895600"/>
            <a:ext cx="9144000" cy="25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4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Molarity</a:t>
            </a: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moles per liter of solution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baseline="-2500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1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moles X / liter of solution</a:t>
            </a: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5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Artwork and Engineering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64025"/>
            <a:ext cx="3886200" cy="25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4360862"/>
            <a:ext cx="3505200" cy="249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809999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10200" y="0"/>
            <a:ext cx="3733800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Understanding of Molarity</a:t>
            </a:r>
          </a:p>
        </p:txBody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AutoNum type="arabicPeriod"/>
            </a:pP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molarity of a solution that has 2.5 moles of HNO</a:t>
            </a:r>
            <a:r>
              <a:rPr b="1" baseline="-25000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5.0 liter aqueous solution?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AutoNum type="arabicPeriod"/>
            </a:pPr>
            <a:r>
              <a:rPr b="1" i="0" lang="en-US" sz="32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molarity of a solution that has 4.0 moles of NaOH in 10.0 L aqueous solution?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700" u="none" cap="none" strike="noStrik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AutoNum type="arabicPeriod"/>
            </a:pPr>
            <a:r>
              <a:rPr b="1" i="0" lang="en-US" sz="3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molarity of a solution that has 25.0 grams of NaOH in 2.0 L aqueous solution?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9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Times New Roman"/>
              <a:buAutoNum type="arabicPeriod"/>
            </a:pPr>
            <a:r>
              <a:rPr b="1" i="0" lang="en-US" sz="3200" u="none" cap="none" strike="noStrik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moles of HCl should be added to 5.0 L of solution to make it a 2.0 M aqueous solution?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rgbClr val="006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type="ctrTitle"/>
          </p:nvPr>
        </p:nvSpPr>
        <p:spPr>
          <a:xfrm>
            <a:off x="0" y="2209800"/>
            <a:ext cx="9144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1" i="0" lang="en-US" sz="6600" u="sng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</a:t>
            </a:r>
            <a:r>
              <a:rPr b="1" i="0" lang="en-US" sz="6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experimental technique for </a:t>
            </a:r>
            <a:r>
              <a:rPr b="1" i="0" lang="en-US" sz="6600" u="sng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</a:t>
            </a:r>
            <a:r>
              <a:rPr b="1" i="0" lang="en-US" sz="6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 </a:t>
            </a:r>
            <a:r>
              <a:rPr b="1" i="0" lang="en-US" sz="6600" u="sng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</a:t>
            </a:r>
            <a:r>
              <a:rPr b="0" i="0" lang="en-US" sz="6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6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type="title"/>
          </p:nvPr>
        </p:nvSpPr>
        <p:spPr>
          <a:xfrm>
            <a:off x="304800" y="0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8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Basics of titration</a:t>
            </a:r>
          </a:p>
        </p:txBody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 out a volume of the unknown solution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Neutralize the unknown solution with an standard solution of acid or base.  The concentration of the standard solution is known. 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following formula (M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M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to find the concentration of the acid or base.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ctrTitle"/>
          </p:nvPr>
        </p:nvSpPr>
        <p:spPr>
          <a:xfrm>
            <a:off x="0" y="2743200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we wanted to find the concentration of a HCl solution we could add NaOH to the solution until the acid was neutralized (pH = 7). The rxn is</a:t>
            </a:r>
            <a:br>
              <a:rPr b="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18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0" i="0" lang="en-US" sz="1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HCl + NaOH → NaCl + H</a:t>
            </a:r>
            <a:r>
              <a:rPr b="0" baseline="-25000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br>
              <a:rPr b="0" i="0" lang="en-US" sz="44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16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pH = 7 the amount of acid is equal to the amount of base added.  </a:t>
            </a:r>
            <a:br>
              <a:rPr b="0" i="0" lang="en-US" sz="4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type="ctrTitle"/>
          </p:nvPr>
        </p:nvSpPr>
        <p:spPr>
          <a:xfrm>
            <a:off x="533400" y="2895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baseline="-2500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</a:t>
            </a:r>
            <a:r>
              <a:rPr b="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</a:t>
            </a:r>
            <a:r>
              <a:rPr b="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M</a:t>
            </a:r>
            <a:r>
              <a:rPr b="0" baseline="-2500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  <a:r>
              <a:rPr b="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baseline="-25000" i="0" lang="en-US" sz="6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685800" y="609600"/>
            <a:ext cx="7924799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Titration is the measurement of concentration through neutralization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type="ctrTitle"/>
          </p:nvPr>
        </p:nvSpPr>
        <p:spPr>
          <a:xfrm>
            <a:off x="228600" y="762000"/>
            <a:ext cx="8763000" cy="146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we know the amount of acid in the small sample, using a proportion we can scale-up to the amount of acid in the pond.</a:t>
            </a:r>
          </a:p>
        </p:txBody>
      </p:sp>
      <p:sp>
        <p:nvSpPr>
          <p:cNvPr id="533" name="Shape 533"/>
          <p:cNvSpPr txBox="1"/>
          <p:nvPr>
            <p:ph idx="1" type="subTitle"/>
          </p:nvPr>
        </p:nvSpPr>
        <p:spPr>
          <a:xfrm>
            <a:off x="304800" y="3886200"/>
            <a:ext cx="86105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Moles in Sample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0" i="0" lang="en-US" sz="4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=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	   </a:t>
            </a:r>
            <a:r>
              <a:rPr b="0" i="0" lang="en-US" sz="3200" u="sng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Moles in Lake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Liters of Sample		          	   Liters of Lake					 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Picking Indicators Solutions for a Titration</a:t>
            </a:r>
          </a:p>
        </p:txBody>
      </p:sp>
      <p:graphicFrame>
        <p:nvGraphicFramePr>
          <p:cNvPr id="539" name="Shape 539"/>
          <p:cNvGraphicFramePr/>
          <p:nvPr/>
        </p:nvGraphicFramePr>
        <p:xfrm>
          <a:off x="304800" y="144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{7C78518E-B331-4698-9DC7-A48CCA015D62}</a:tableStyleId>
              </a:tblPr>
              <a:tblGrid>
                <a:gridCol w="2819400"/>
                <a:gridCol w="2057400"/>
                <a:gridCol w="1676400"/>
                <a:gridCol w="1905000"/>
              </a:tblGrid>
              <a:tr h="137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Indicator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 Range for Color Change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Lower pH color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Higher pH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color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Methyl Orange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 – 4.4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Yellow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Bromthymol Blue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6.0 – 7.6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Yellow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Litmus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4.5 – 8.3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Blue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12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Phenolphthalein</a:t>
                      </a: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8.3 –10.0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Colorless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Shape 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 txBox="1"/>
          <p:nvPr>
            <p:ph type="ctrTitle"/>
          </p:nvPr>
        </p:nvSpPr>
        <p:spPr>
          <a:xfrm>
            <a:off x="0" y="685800"/>
            <a:ext cx="9144000" cy="154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Phenolphthalein is a good indicator to use because it has a </a:t>
            </a:r>
            <a:r>
              <a:rPr b="0" i="0" lang="en-US" sz="4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colorless</a:t>
            </a: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phase.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type="ctrTitle"/>
          </p:nvPr>
        </p:nvSpPr>
        <p:spPr>
          <a:xfrm>
            <a:off x="304800" y="2286000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can you tell the concentration when the indicator has a range of pH?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Shape 5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9144000" cy="636269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 txBox="1"/>
          <p:nvPr>
            <p:ph type="title"/>
          </p:nvPr>
        </p:nvSpPr>
        <p:spPr>
          <a:xfrm>
            <a:off x="16002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ACID AND BASE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type="ctrTitle"/>
          </p:nvPr>
        </p:nvSpPr>
        <p:spPr>
          <a:xfrm>
            <a:off x="685800" y="1447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Protection</a:t>
            </a:r>
          </a:p>
        </p:txBody>
      </p:sp>
      <p:sp>
        <p:nvSpPr>
          <p:cNvPr id="163" name="Shape 163"/>
          <p:cNvSpPr txBox="1"/>
          <p:nvPr>
            <p:ph idx="1" type="subTitle"/>
          </p:nvPr>
        </p:nvSpPr>
        <p:spPr>
          <a:xfrm>
            <a:off x="228600" y="3886200"/>
            <a:ext cx="8915400" cy="1752600"/>
          </a:xfrm>
          <a:prstGeom prst="rect">
            <a:avLst/>
          </a:prstGeom>
          <a:solidFill>
            <a:schemeClr val="dk1">
              <a:alpha val="63529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 Slugs use 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baseline="-2500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Ants in Tasmania use formic acid ☺</a:t>
            </a: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2" name="Shape 5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8" name="Shape 5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6292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ctrTitle"/>
          </p:nvPr>
        </p:nvSpPr>
        <p:spPr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– Titration of Acidic Lake Water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type="ctrTitle"/>
          </p:nvPr>
        </p:nvSpPr>
        <p:spPr>
          <a:xfrm>
            <a:off x="0" y="2130425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two important and </a:t>
            </a:r>
            <a:r>
              <a:rPr b="0" i="0" lang="en-US" sz="40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properties of acids and bases that determine the ability of and extent to which an acid or base can react.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(ability) and </a:t>
            </a:r>
            <a:r>
              <a:rPr b="1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(extent)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>
            <p:ph type="ctrTitle"/>
          </p:nvPr>
        </p:nvSpPr>
        <p:spPr>
          <a:xfrm>
            <a:off x="304800" y="2133600"/>
            <a:ext cx="8534399" cy="1466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 is obvious.  More acid per volume means more chemical to react.  The same is true for bases.</a:t>
            </a:r>
          </a:p>
        </p:txBody>
      </p:sp>
      <p:sp>
        <p:nvSpPr>
          <p:cNvPr id="584" name="Shape 58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 does not tell the whole story, we also need strength.</a:t>
            </a:r>
          </a:p>
        </p:txBody>
      </p:sp>
      <p:sp>
        <p:nvSpPr>
          <p:cNvPr id="590" name="Shape 59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type="title"/>
          </p:nvPr>
        </p:nvSpPr>
        <p:spPr>
          <a:xfrm>
            <a:off x="0" y="3048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Acids do not all have the “action” or ability to react.  The same is true for Bases.  Some split more readily than others.  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Acids have more H</a:t>
            </a:r>
            <a:r>
              <a:rPr b="0" baseline="30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some Bases have more OH</a:t>
            </a:r>
            <a:r>
              <a:rPr b="0" baseline="3000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</a:t>
            </a:r>
            <a:br>
              <a:rPr b="0" i="0" lang="en-US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Shape 600"/>
          <p:cNvPicPr preferRelativeResize="0"/>
          <p:nvPr>
            <p:ph idx="1" type="body"/>
          </p:nvPr>
        </p:nvPicPr>
        <p:blipFill rotWithShape="1">
          <a:blip r:embed="rId3">
            <a:alphaModFix amt="54901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 txBox="1"/>
          <p:nvPr>
            <p:ph type="title"/>
          </p:nvPr>
        </p:nvSpPr>
        <p:spPr>
          <a:xfrm>
            <a:off x="0" y="0"/>
            <a:ext cx="9144000" cy="1371599"/>
          </a:xfrm>
          <a:prstGeom prst="rect">
            <a:avLst/>
          </a:prstGeom>
          <a:solidFill>
            <a:schemeClr val="dk1">
              <a:alpha val="6549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5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 ACIDIFICATION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0" y="1195387"/>
            <a:ext cx="9144000" cy="61880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1" baseline="-25000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baseline="-25000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 H</a:t>
            </a:r>
            <a:r>
              <a:rPr b="1" baseline="-25000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→</a:t>
            </a:r>
            <a:r>
              <a:rPr b="1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4800" u="none" cap="none" strike="noStrike">
                <a:solidFill>
                  <a:srgbClr val="FF7C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1" baseline="30000" i="0" lang="en-US" sz="4800" u="none" cap="none" strike="noStrike">
                <a:solidFill>
                  <a:srgbClr val="FF7C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baseline="30000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4800" u="none" cap="none" strike="noStrik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 HCO</a:t>
            </a:r>
            <a:r>
              <a:rPr b="1" baseline="-25000" i="0" lang="en-US" sz="4800" u="none" cap="none" strike="noStrik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baseline="30000" i="0" lang="en-US" sz="4800" u="none" cap="none" strike="noStrik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baseline="-25000" i="0" sz="4800" u="none" cap="none" strike="noStrike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baseline="-25000" i="0" sz="4800" u="none" cap="none" strike="noStrike">
              <a:solidFill>
                <a:srgbClr val="00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i="0" sz="4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1" baseline="30000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baseline="30000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4800" u="none" cap="none" strike="noStrike">
                <a:solidFill>
                  <a:srgbClr val="99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b="1" baseline="-25000" i="0" lang="en-US" sz="4800" u="none" cap="none" strike="noStrike">
                <a:solidFill>
                  <a:srgbClr val="99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baseline="30000" i="0" lang="en-US" sz="4800" u="none" cap="none" strike="noStrike">
                <a:solidFill>
                  <a:srgbClr val="99FF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</a:t>
            </a:r>
            <a:r>
              <a:rPr b="1" i="0" lang="en-US" sz="48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  2HCO</a:t>
            </a:r>
            <a:r>
              <a:rPr b="1" baseline="-25000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baseline="30000" i="0" lang="en-US" sz="4800" u="none" cap="none" strike="noStrike">
                <a:solidFill>
                  <a:srgbClr val="CCE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baseline="30000" i="0" sz="4800" u="none" cap="none" strike="noStrike">
              <a:solidFill>
                <a:srgbClr val="CCE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baseline="30000" i="0" sz="4800" u="none" cap="none" strike="noStrike">
              <a:solidFill>
                <a:srgbClr val="CCE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Font typeface="Times New Roman"/>
              <a:buNone/>
            </a:pPr>
            <a:r>
              <a:t/>
            </a:r>
            <a:endParaRPr b="1" baseline="-25000" i="0" sz="4800" u="none" cap="none" strike="noStrike">
              <a:solidFill>
                <a:srgbClr val="CCE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baseline="-25000" i="0" sz="4800" u="none" cap="none" strike="noStrike">
              <a:solidFill>
                <a:srgbClr val="CCE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type="title"/>
          </p:nvPr>
        </p:nvSpPr>
        <p:spPr>
          <a:xfrm>
            <a:off x="304800" y="3048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 Acidification</a:t>
            </a:r>
          </a:p>
        </p:txBody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x="304800" y="1676400"/>
            <a:ext cx="85343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Acid Test Video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WS – Ocean Acidification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 – Creating acidic water (Tap 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and Bromothymol Blue)</a:t>
            </a:r>
          </a:p>
        </p:txBody>
      </p:sp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Shape 6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8991600" cy="556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3700" y="-228600"/>
            <a:ext cx="5227637" cy="739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type="ctrTitle"/>
          </p:nvPr>
        </p:nvSpPr>
        <p:spPr>
          <a:xfrm>
            <a:off x="533400" y="533400"/>
            <a:ext cx="8153399" cy="3581399"/>
          </a:xfrm>
          <a:prstGeom prst="rect">
            <a:avLst/>
          </a:prstGeom>
          <a:solidFill>
            <a:schemeClr val="dk1">
              <a:alpha val="4549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Flavoring and preserving food and drink</a:t>
            </a:r>
          </a:p>
        </p:txBody>
      </p:sp>
      <p:sp>
        <p:nvSpPr>
          <p:cNvPr id="171" name="Shape 171"/>
          <p:cNvSpPr txBox="1"/>
          <p:nvPr>
            <p:ph idx="1" type="subTitle"/>
          </p:nvPr>
        </p:nvSpPr>
        <p:spPr>
          <a:xfrm>
            <a:off x="0" y="4572000"/>
            <a:ext cx="9144000" cy="1447800"/>
          </a:xfrm>
          <a:prstGeom prst="rect">
            <a:avLst/>
          </a:prstGeom>
          <a:solidFill>
            <a:schemeClr val="dk2">
              <a:alpha val="48627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common foods with pH paper</a:t>
            </a: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2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Shape 6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7772400" cy="5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Shape 619"/>
          <p:cNvSpPr txBox="1"/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5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of Ocean Acidification?</a:t>
            </a:r>
          </a:p>
        </p:txBody>
      </p:sp>
      <p:pic>
        <p:nvPicPr>
          <p:cNvPr id="620" name="Shape 62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8700" y="1600200"/>
            <a:ext cx="43434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 txBox="1"/>
          <p:nvPr/>
        </p:nvSpPr>
        <p:spPr>
          <a:xfrm>
            <a:off x="914400" y="2590800"/>
            <a:ext cx="7467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OF HABITAT</a:t>
            </a:r>
          </a:p>
        </p:txBody>
      </p:sp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CFFFF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7" name="Shape 6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9144000" cy="6264274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 txBox="1"/>
          <p:nvPr/>
        </p:nvSpPr>
        <p:spPr>
          <a:xfrm>
            <a:off x="1143000" y="1752600"/>
            <a:ext cx="7239000" cy="2047874"/>
          </a:xfrm>
          <a:prstGeom prst="rect">
            <a:avLst/>
          </a:prstGeom>
          <a:solidFill>
            <a:srgbClr val="CCFFFF"/>
          </a:solidFill>
          <a:ln cap="flat" cmpd="sng" w="1270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OF PART OF FOOD CHAIN</a:t>
            </a: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14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</a:t>
            </a:r>
          </a:p>
        </p:txBody>
      </p:sp>
      <p:sp>
        <p:nvSpPr>
          <p:cNvPr id="634" name="Shape 63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>
            <p:ph idx="1" type="body"/>
          </p:nvPr>
        </p:nvSpPr>
        <p:spPr>
          <a:xfrm>
            <a:off x="304800" y="1143000"/>
            <a:ext cx="8610599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Lewis Theory Defines Acids as electron pair acceptors and Bases as electron pair donors.  An acid may destroy a bond to take the electron pair and a base creates a bond by donating a pair.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 the reaction of HCl with NH</a:t>
            </a:r>
            <a:r>
              <a:rPr b="0" baseline="-2500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 the </a:t>
            </a:r>
            <a:r>
              <a:rPr b="0" i="0" lang="en-US" sz="36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conjugate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acids and bases</a:t>
            </a:r>
          </a:p>
        </p:txBody>
      </p:sp>
      <p:sp>
        <p:nvSpPr>
          <p:cNvPr id="640" name="Shape 640"/>
          <p:cNvSpPr txBox="1"/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1" i="0" lang="en-US" sz="5400" u="sng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Lewis Acids and Bases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8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Citric Acid</a:t>
            </a:r>
          </a:p>
        </p:txBody>
      </p:sp>
      <p:pic>
        <p:nvPicPr>
          <p:cNvPr id="178" name="Shape 17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19400"/>
            <a:ext cx="4648199" cy="33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8200" y="1905000"/>
            <a:ext cx="4648199" cy="4297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0" y="1905000"/>
            <a:ext cx="4648199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0" baseline="-2500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