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19" autoAdjust="0"/>
    <p:restoredTop sz="94660"/>
  </p:normalViewPr>
  <p:slideViewPr>
    <p:cSldViewPr snapToGrid="0">
      <p:cViewPr>
        <p:scale>
          <a:sx n="63" d="100"/>
          <a:sy n="63" d="100"/>
        </p:scale>
        <p:origin x="112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6B38-1EC8-4C15-B121-3ED3E77E8A9D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F1D77-5DE5-495C-9E8C-F79990B17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15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14:flash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6B38-1EC8-4C15-B121-3ED3E77E8A9D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F1D77-5DE5-495C-9E8C-F79990B17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89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14:flash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6B38-1EC8-4C15-B121-3ED3E77E8A9D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F1D77-5DE5-495C-9E8C-F79990B17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120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14:flash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6B38-1EC8-4C15-B121-3ED3E77E8A9D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F1D77-5DE5-495C-9E8C-F79990B17F4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5465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14:flash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6B38-1EC8-4C15-B121-3ED3E77E8A9D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F1D77-5DE5-495C-9E8C-F79990B17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497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14:flash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6B38-1EC8-4C15-B121-3ED3E77E8A9D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F1D77-5DE5-495C-9E8C-F79990B17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831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14:flash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6B38-1EC8-4C15-B121-3ED3E77E8A9D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F1D77-5DE5-495C-9E8C-F79990B17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231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14:flash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6B38-1EC8-4C15-B121-3ED3E77E8A9D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F1D77-5DE5-495C-9E8C-F79990B17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07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14:flash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6B38-1EC8-4C15-B121-3ED3E77E8A9D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F1D77-5DE5-495C-9E8C-F79990B17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450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14:flash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6B38-1EC8-4C15-B121-3ED3E77E8A9D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F1D77-5DE5-495C-9E8C-F79990B17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255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14:flash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6B38-1EC8-4C15-B121-3ED3E77E8A9D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F1D77-5DE5-495C-9E8C-F79990B17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269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14:flash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6B38-1EC8-4C15-B121-3ED3E77E8A9D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F1D77-5DE5-495C-9E8C-F79990B17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921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14:flash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6B38-1EC8-4C15-B121-3ED3E77E8A9D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F1D77-5DE5-495C-9E8C-F79990B17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975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14:flash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6B38-1EC8-4C15-B121-3ED3E77E8A9D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F1D77-5DE5-495C-9E8C-F79990B17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309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14:flash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6B38-1EC8-4C15-B121-3ED3E77E8A9D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F1D77-5DE5-495C-9E8C-F79990B17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121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14:flash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6B38-1EC8-4C15-B121-3ED3E77E8A9D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F1D77-5DE5-495C-9E8C-F79990B17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104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14:flash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6B38-1EC8-4C15-B121-3ED3E77E8A9D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F1D77-5DE5-495C-9E8C-F79990B17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948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14:flash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0E36B38-1EC8-4C15-B121-3ED3E77E8A9D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F1D77-5DE5-495C-9E8C-F79990B17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5963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mc:AlternateContent xmlns:mc="http://schemas.openxmlformats.org/markup-compatibility/2006">
    <mc:Choice xmlns:p14="http://schemas.microsoft.com/office/powerpoint/2010/main" Requires="p14">
      <p:transition spd="slow" p14:dur="5000">
        <p14:flash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Rube Goldberg Machine: </a:t>
            </a:r>
            <a:r>
              <a:rPr lang="en-US" sz="3600" dirty="0" smtClean="0"/>
              <a:t>The most complex way to put a penny in a piggy bank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Created By: Gabby </a:t>
            </a:r>
            <a:r>
              <a:rPr lang="en-US" dirty="0" err="1" smtClean="0"/>
              <a:t>Bitton</a:t>
            </a:r>
            <a:r>
              <a:rPr lang="en-US" dirty="0" smtClean="0"/>
              <a:t>, Nick </a:t>
            </a:r>
            <a:r>
              <a:rPr lang="en-US" dirty="0" err="1" smtClean="0"/>
              <a:t>bergo</a:t>
            </a:r>
            <a:r>
              <a:rPr lang="en-US" dirty="0" smtClean="0"/>
              <a:t>, Bryan Blair, Emilie </a:t>
            </a:r>
            <a:r>
              <a:rPr lang="en-US" dirty="0" err="1" smtClean="0"/>
              <a:t>baxter</a:t>
            </a:r>
            <a:endParaRPr lang="en-US" dirty="0" smtClean="0"/>
          </a:p>
          <a:p>
            <a:r>
              <a:rPr lang="en-US" dirty="0" smtClean="0"/>
              <a:t>With Great thanks to Mr. Williams!!!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503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7080" y="1188720"/>
            <a:ext cx="46057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9. </a:t>
            </a:r>
            <a:r>
              <a:rPr lang="en-US" sz="4000" u="sng" dirty="0" smtClean="0"/>
              <a:t>Pulley – Wall-up</a:t>
            </a:r>
            <a:endParaRPr lang="en-US" sz="4000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2209800" y="2910840"/>
            <a:ext cx="736060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FF00"/>
                </a:solidFill>
              </a:rPr>
              <a:t>Mechanical Advantage: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FF00"/>
                </a:solidFill>
              </a:rPr>
              <a:t>MA = input distance over output distance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FF00"/>
                </a:solidFill>
              </a:rPr>
              <a:t>For pulley, MA=# of ropes that are not downward </a:t>
            </a:r>
            <a:r>
              <a:rPr lang="en-US" sz="3600" dirty="0">
                <a:solidFill>
                  <a:srgbClr val="00FF00"/>
                </a:solidFill>
              </a:rPr>
              <a:t>p</a:t>
            </a:r>
            <a:r>
              <a:rPr lang="en-US" sz="3600" dirty="0" smtClean="0">
                <a:solidFill>
                  <a:srgbClr val="00FF00"/>
                </a:solidFill>
              </a:rPr>
              <a:t>ull rope</a:t>
            </a:r>
            <a:endParaRPr lang="en-US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065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39240" y="1264920"/>
            <a:ext cx="81147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10. </a:t>
            </a:r>
            <a:r>
              <a:rPr lang="en-US" sz="4000" u="sng" dirty="0" smtClean="0"/>
              <a:t>Penny goes into piggy bank </a:t>
            </a:r>
            <a:endParaRPr lang="en-US" sz="40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036320" y="2346960"/>
            <a:ext cx="1162217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FF00"/>
                </a:solidFill>
              </a:rPr>
              <a:t>Acceleration: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FF00"/>
                </a:solidFill>
              </a:rPr>
              <a:t>A = change in velocity over change in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FF00"/>
                </a:solidFill>
              </a:rPr>
              <a:t>Freefall acceleration = 9.8 meters per second squared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FF00"/>
                </a:solidFill>
              </a:rPr>
              <a:t>Incline planed allows less time and more speed</a:t>
            </a:r>
          </a:p>
          <a:p>
            <a:r>
              <a:rPr lang="en-US" sz="3600" dirty="0">
                <a:solidFill>
                  <a:srgbClr val="00FF00"/>
                </a:solidFill>
              </a:rPr>
              <a:t>	</a:t>
            </a:r>
            <a:r>
              <a:rPr lang="en-US" sz="3600" dirty="0" smtClean="0">
                <a:solidFill>
                  <a:srgbClr val="00FF00"/>
                </a:solidFill>
              </a:rPr>
              <a:t>- increase acceleration</a:t>
            </a:r>
          </a:p>
          <a:p>
            <a:r>
              <a:rPr lang="en-US" sz="3600" dirty="0">
                <a:solidFill>
                  <a:srgbClr val="00FF00"/>
                </a:solidFill>
              </a:rPr>
              <a:t>	</a:t>
            </a:r>
            <a:r>
              <a:rPr lang="en-US" sz="3600" dirty="0" smtClean="0">
                <a:solidFill>
                  <a:srgbClr val="00FF00"/>
                </a:solidFill>
              </a:rPr>
              <a:t>- why ramps for snowboarders </a:t>
            </a:r>
            <a:endParaRPr lang="en-US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202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2480" y="594360"/>
            <a:ext cx="91390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ctr">
              <a:buAutoNum type="arabicPeriod"/>
            </a:pPr>
            <a:r>
              <a:rPr lang="en-US" sz="4000" u="sng" dirty="0" smtClean="0"/>
              <a:t>Wheel and axle hit cup of marbles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99360" y="1965960"/>
            <a:ext cx="832104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solidFill>
                  <a:srgbClr val="00FF00"/>
                </a:solidFill>
              </a:rPr>
              <a:t>Kinetic Energy to Kinetic Energy</a:t>
            </a:r>
            <a:r>
              <a:rPr lang="en-US" sz="4000" b="1" dirty="0" smtClean="0">
                <a:solidFill>
                  <a:srgbClr val="00FF00"/>
                </a:solidFill>
              </a:rPr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00FF00"/>
                </a:solidFill>
              </a:rPr>
              <a:t>Continuation of motion transferring energy from movement of objects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00FF00"/>
                </a:solidFill>
              </a:rPr>
              <a:t>Example of wheel and axle</a:t>
            </a:r>
          </a:p>
          <a:p>
            <a:endParaRPr lang="en-US" dirty="0" smtClean="0">
              <a:solidFill>
                <a:srgbClr val="00FF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129" y="3305813"/>
            <a:ext cx="2326231" cy="1382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849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96440" y="685800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2. </a:t>
            </a:r>
            <a:r>
              <a:rPr lang="en-US" sz="4000" u="sng" dirty="0" smtClean="0"/>
              <a:t>Marbles down screw</a:t>
            </a:r>
            <a:endParaRPr lang="en-US" sz="40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2814320" y="1734611"/>
            <a:ext cx="559308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FF00"/>
                </a:solidFill>
              </a:rPr>
              <a:t>Find acceleration: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FF00"/>
                </a:solidFill>
              </a:rPr>
              <a:t>MA = distance of screw over distance of its height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FF00"/>
                </a:solidFill>
              </a:rPr>
              <a:t>Ag over Ma will equal the marble’s acceleration ( Ag = acceleration due to gravity)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 smtClean="0">
              <a:solidFill>
                <a:srgbClr val="00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 smtClean="0">
              <a:solidFill>
                <a:srgbClr val="00FF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 smtClean="0">
              <a:solidFill>
                <a:srgbClr val="00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7400" y="1393686"/>
            <a:ext cx="3434080" cy="3434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092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18160" y="1234440"/>
            <a:ext cx="89995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3. </a:t>
            </a:r>
            <a:r>
              <a:rPr lang="en-US" sz="4000" u="sng" dirty="0" smtClean="0"/>
              <a:t>Marbles hit </a:t>
            </a:r>
            <a:r>
              <a:rPr lang="en-US" sz="4000" u="sng" dirty="0" err="1" smtClean="0"/>
              <a:t>jenga</a:t>
            </a:r>
            <a:r>
              <a:rPr lang="en-US" sz="4000" u="sng" dirty="0" smtClean="0"/>
              <a:t> to release ball</a:t>
            </a:r>
            <a:endParaRPr lang="en-US" sz="4000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1889761" y="2392680"/>
            <a:ext cx="79705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FF00"/>
                </a:solidFill>
              </a:rPr>
              <a:t>Potential Energy to Kinetic Energy: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FF00"/>
                </a:solidFill>
              </a:rPr>
              <a:t>High position = pick up speed and momentum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FF00"/>
                </a:solidFill>
              </a:rPr>
              <a:t>Motion = energy to knock over book</a:t>
            </a:r>
            <a:endParaRPr lang="en-US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917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1960" y="1188720"/>
            <a:ext cx="94981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4. </a:t>
            </a:r>
            <a:r>
              <a:rPr lang="en-US" sz="4000" u="sng" dirty="0"/>
              <a:t>B</a:t>
            </a:r>
            <a:r>
              <a:rPr lang="en-US" sz="4000" u="sng" dirty="0" smtClean="0"/>
              <a:t>all hits book to fall with lightweight</a:t>
            </a:r>
            <a:endParaRPr lang="en-US" sz="40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853440" y="2118568"/>
            <a:ext cx="104089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FF00"/>
                </a:solidFill>
              </a:rPr>
              <a:t>Mechanical Advantage: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FF00"/>
                </a:solidFill>
              </a:rPr>
              <a:t>Equals output force over input force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FF00"/>
                </a:solidFill>
              </a:rPr>
              <a:t>How hard or easy a machine makes an action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FF00"/>
                </a:solidFill>
              </a:rPr>
              <a:t>Pulley – circumference to lighten weight on each side</a:t>
            </a:r>
            <a:endParaRPr lang="en-US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56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0080" y="1295401"/>
            <a:ext cx="11155680" cy="716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5. </a:t>
            </a:r>
            <a:r>
              <a:rPr lang="en-US" sz="4000" u="sng" dirty="0" smtClean="0"/>
              <a:t>Heavy weight on other side drop on lever</a:t>
            </a:r>
            <a:endParaRPr lang="en-US" sz="40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2468879" y="2423161"/>
            <a:ext cx="775715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FF00"/>
                </a:solidFill>
              </a:rPr>
              <a:t>Kinetic Energy to Potential Energy: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FF00"/>
                </a:solidFill>
              </a:rPr>
              <a:t>Force of weight on lever push stuck up high in position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FF00"/>
                </a:solidFill>
              </a:rPr>
              <a:t>Energy transfers to move 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FF00"/>
                </a:solidFill>
              </a:rPr>
              <a:t>Energy from previous motion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FF00"/>
                </a:solidFill>
              </a:rPr>
              <a:t>1</a:t>
            </a:r>
            <a:r>
              <a:rPr lang="en-US" sz="3600" baseline="30000" dirty="0" smtClean="0">
                <a:solidFill>
                  <a:srgbClr val="00FF00"/>
                </a:solidFill>
              </a:rPr>
              <a:t>st</a:t>
            </a:r>
            <a:r>
              <a:rPr lang="en-US" sz="3600" dirty="0" smtClean="0">
                <a:solidFill>
                  <a:srgbClr val="00FF00"/>
                </a:solidFill>
              </a:rPr>
              <a:t> class lever- effort to fulcrum to load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FF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5897" y="5119569"/>
            <a:ext cx="2780283" cy="1342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378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6240" y="1280160"/>
            <a:ext cx="112950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6. </a:t>
            </a:r>
            <a:r>
              <a:rPr lang="en-US" sz="4000" u="sng" dirty="0" smtClean="0"/>
              <a:t>Lever goes up to push marble down screw</a:t>
            </a:r>
            <a:endParaRPr lang="en-US" sz="40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2286001" y="2370268"/>
            <a:ext cx="809243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FF00"/>
                </a:solidFill>
              </a:rPr>
              <a:t>Potential Energy: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FF00"/>
                </a:solidFill>
              </a:rPr>
              <a:t>PE = 1/2  x mass x acceleration due to gravity x height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FF00"/>
                </a:solidFill>
              </a:rPr>
              <a:t>Energy gained from position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FF00"/>
                </a:solidFill>
              </a:rPr>
              <a:t>Lever gives force to move stick up</a:t>
            </a:r>
          </a:p>
          <a:p>
            <a:r>
              <a:rPr lang="en-US" sz="3600" dirty="0" smtClean="0">
                <a:solidFill>
                  <a:srgbClr val="00FF00"/>
                </a:solidFill>
              </a:rPr>
              <a:t>- Gives momentum to go faster</a:t>
            </a:r>
            <a:endParaRPr lang="en-US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305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53640" y="1143000"/>
            <a:ext cx="55803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7. </a:t>
            </a:r>
            <a:r>
              <a:rPr lang="en-US" sz="4000" u="sng" dirty="0" smtClean="0"/>
              <a:t>Marble hits golf ball</a:t>
            </a:r>
            <a:endParaRPr lang="en-US" sz="40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417320" y="2286000"/>
            <a:ext cx="10152138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FF00"/>
                </a:solidFill>
              </a:rPr>
              <a:t>Kinetic Energy: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FF00"/>
                </a:solidFill>
              </a:rPr>
              <a:t>KE = ½ x mass x velocity squared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FF00"/>
                </a:solidFill>
              </a:rPr>
              <a:t>Chain reaction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FF00"/>
                </a:solidFill>
              </a:rPr>
              <a:t>Kinetic to kinetic: </a:t>
            </a:r>
          </a:p>
          <a:p>
            <a:r>
              <a:rPr lang="en-US" sz="3600" dirty="0">
                <a:solidFill>
                  <a:srgbClr val="00FF00"/>
                </a:solidFill>
              </a:rPr>
              <a:t>	</a:t>
            </a:r>
            <a:r>
              <a:rPr lang="en-US" sz="3600" dirty="0" smtClean="0">
                <a:solidFill>
                  <a:srgbClr val="00FF00"/>
                </a:solidFill>
              </a:rPr>
              <a:t>- energy transferred object to object</a:t>
            </a:r>
          </a:p>
          <a:p>
            <a:r>
              <a:rPr lang="en-US" sz="3600" dirty="0">
                <a:solidFill>
                  <a:srgbClr val="00FF00"/>
                </a:solidFill>
              </a:rPr>
              <a:t>	</a:t>
            </a:r>
            <a:r>
              <a:rPr lang="en-US" sz="3600" dirty="0" smtClean="0">
                <a:solidFill>
                  <a:srgbClr val="00FF00"/>
                </a:solidFill>
              </a:rPr>
              <a:t>- allow to move </a:t>
            </a:r>
          </a:p>
          <a:p>
            <a:r>
              <a:rPr lang="en-US" sz="3600" dirty="0">
                <a:solidFill>
                  <a:srgbClr val="00FF00"/>
                </a:solidFill>
              </a:rPr>
              <a:t>	</a:t>
            </a:r>
            <a:r>
              <a:rPr lang="en-US" sz="3600" dirty="0" smtClean="0">
                <a:solidFill>
                  <a:srgbClr val="00FF00"/>
                </a:solidFill>
              </a:rPr>
              <a:t>- considered as impulse and momentum</a:t>
            </a:r>
          </a:p>
        </p:txBody>
      </p:sp>
    </p:spTree>
    <p:extLst>
      <p:ext uri="{BB962C8B-B14F-4D97-AF65-F5344CB8AC3E}">
        <p14:creationId xmlns:p14="http://schemas.microsoft.com/office/powerpoint/2010/main" val="3446688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0" y="1082040"/>
            <a:ext cx="67056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8. </a:t>
            </a:r>
            <a:r>
              <a:rPr lang="en-US" sz="4000" u="sng" dirty="0" smtClean="0"/>
              <a:t>Golf ball hits yellow stick</a:t>
            </a:r>
            <a:endParaRPr lang="en-US" sz="4000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1965960" y="2362200"/>
            <a:ext cx="8930650" cy="103412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FF00"/>
                </a:solidFill>
              </a:rPr>
              <a:t>Work and Force: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FF00"/>
                </a:solidFill>
              </a:rPr>
              <a:t>W = force x distance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FF00"/>
                </a:solidFill>
              </a:rPr>
              <a:t>F = mass x acceleration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FF00"/>
                </a:solidFill>
              </a:rPr>
              <a:t>Picks up speed from inclined plane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FF00"/>
                </a:solidFill>
              </a:rPr>
              <a:t>force of motion from potential energy</a:t>
            </a:r>
          </a:p>
          <a:p>
            <a:r>
              <a:rPr lang="en-US" sz="3600" dirty="0">
                <a:solidFill>
                  <a:srgbClr val="00FF00"/>
                </a:solidFill>
              </a:rPr>
              <a:t>	</a:t>
            </a:r>
            <a:r>
              <a:rPr lang="en-US" sz="3600" dirty="0" smtClean="0">
                <a:solidFill>
                  <a:srgbClr val="00FF00"/>
                </a:solidFill>
              </a:rPr>
              <a:t>- power (P=W/T)</a:t>
            </a:r>
            <a:endParaRPr lang="en-US" sz="3600" dirty="0">
              <a:solidFill>
                <a:srgbClr val="00FF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FF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FF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FF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FF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FF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FF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FF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FF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FF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FF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FF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FF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FF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FF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FF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FF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FF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FF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FF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FF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FF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FF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FF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FF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FF00"/>
                </a:solidFill>
              </a:rPr>
              <a:t>\\</a:t>
            </a:r>
            <a:endParaRPr lang="en-US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383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13750</TotalTime>
  <Words>368</Words>
  <Application>Microsoft Office PowerPoint</Application>
  <PresentationFormat>Widescreen</PresentationFormat>
  <Paragraphs>84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Ion</vt:lpstr>
      <vt:lpstr>Rube Goldberg Machine: The most complex way to put a penny in a piggy bank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Rube Goldberg Machine: The most complex way to put a penny in a piggy bank</dc:title>
  <dc:creator>Emilie Baxter</dc:creator>
  <cp:lastModifiedBy>Emilie Baxter</cp:lastModifiedBy>
  <cp:revision>41</cp:revision>
  <dcterms:created xsi:type="dcterms:W3CDTF">2013-10-01T14:05:02Z</dcterms:created>
  <dcterms:modified xsi:type="dcterms:W3CDTF">2013-10-11T03:16:02Z</dcterms:modified>
</cp:coreProperties>
</file>